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7" r:id="rId3"/>
    <p:sldId id="266" r:id="rId4"/>
    <p:sldId id="257" r:id="rId5"/>
    <p:sldId id="258" r:id="rId6"/>
    <p:sldId id="259" r:id="rId7"/>
    <p:sldId id="261" r:id="rId8"/>
    <p:sldId id="260" r:id="rId9"/>
    <p:sldId id="262" r:id="rId10"/>
    <p:sldId id="270" r:id="rId11"/>
    <p:sldId id="263" r:id="rId12"/>
    <p:sldId id="273" r:id="rId13"/>
    <p:sldId id="264" r:id="rId14"/>
    <p:sldId id="272" r:id="rId15"/>
    <p:sldId id="274" r:id="rId16"/>
    <p:sldId id="265" r:id="rId17"/>
    <p:sldId id="268" r:id="rId18"/>
    <p:sldId id="269" r:id="rId19"/>
    <p:sldId id="275"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40" autoAdjust="0"/>
  </p:normalViewPr>
  <p:slideViewPr>
    <p:cSldViewPr>
      <p:cViewPr varScale="1">
        <p:scale>
          <a:sx n="94" d="100"/>
          <a:sy n="94" d="100"/>
        </p:scale>
        <p:origin x="-4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DC5A968-D329-4240-B2D6-D5C890DAF294}" type="datetimeFigureOut">
              <a:rPr lang="en-GB" smtClean="0"/>
              <a:t>26/11/2015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CBEE4F4-60F0-4FB7-80BA-0EE456D71CEA}" type="slidenum">
              <a:rPr lang="en-GB" smtClean="0"/>
              <a:t>‹#›</a:t>
            </a:fld>
            <a:endParaRPr lang="en-GB"/>
          </a:p>
        </p:txBody>
      </p:sp>
    </p:spTree>
    <p:extLst>
      <p:ext uri="{BB962C8B-B14F-4D97-AF65-F5344CB8AC3E}">
        <p14:creationId xmlns:p14="http://schemas.microsoft.com/office/powerpoint/2010/main" val="3592618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A9AA74-216F-4A51-9E9B-DBD844FC655E}" type="datetimeFigureOut">
              <a:rPr lang="en-GB" smtClean="0"/>
              <a:t>26/11/2015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32BFFD-3805-4A79-B5A5-BA660CDAFC21}" type="slidenum">
              <a:rPr lang="en-GB" smtClean="0"/>
              <a:t>‹#›</a:t>
            </a:fld>
            <a:endParaRPr lang="en-GB"/>
          </a:p>
        </p:txBody>
      </p:sp>
    </p:spTree>
    <p:extLst>
      <p:ext uri="{BB962C8B-B14F-4D97-AF65-F5344CB8AC3E}">
        <p14:creationId xmlns:p14="http://schemas.microsoft.com/office/powerpoint/2010/main" val="192673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a:t>
            </a:fld>
            <a:endParaRPr lang="en-GB"/>
          </a:p>
        </p:txBody>
      </p:sp>
    </p:spTree>
    <p:extLst>
      <p:ext uri="{BB962C8B-B14F-4D97-AF65-F5344CB8AC3E}">
        <p14:creationId xmlns:p14="http://schemas.microsoft.com/office/powerpoint/2010/main" val="137358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10</a:t>
            </a:fld>
            <a:endParaRPr lang="en-GB"/>
          </a:p>
        </p:txBody>
      </p:sp>
    </p:spTree>
    <p:extLst>
      <p:ext uri="{BB962C8B-B14F-4D97-AF65-F5344CB8AC3E}">
        <p14:creationId xmlns:p14="http://schemas.microsoft.com/office/powerpoint/2010/main" val="3634125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11</a:t>
            </a:fld>
            <a:endParaRPr lang="en-GB"/>
          </a:p>
        </p:txBody>
      </p:sp>
    </p:spTree>
    <p:extLst>
      <p:ext uri="{BB962C8B-B14F-4D97-AF65-F5344CB8AC3E}">
        <p14:creationId xmlns:p14="http://schemas.microsoft.com/office/powerpoint/2010/main" val="3215963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12</a:t>
            </a:fld>
            <a:endParaRPr lang="en-GB"/>
          </a:p>
        </p:txBody>
      </p:sp>
    </p:spTree>
    <p:extLst>
      <p:ext uri="{BB962C8B-B14F-4D97-AF65-F5344CB8AC3E}">
        <p14:creationId xmlns:p14="http://schemas.microsoft.com/office/powerpoint/2010/main" val="3215963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13</a:t>
            </a:fld>
            <a:endParaRPr lang="en-GB"/>
          </a:p>
        </p:txBody>
      </p:sp>
    </p:spTree>
    <p:extLst>
      <p:ext uri="{BB962C8B-B14F-4D97-AF65-F5344CB8AC3E}">
        <p14:creationId xmlns:p14="http://schemas.microsoft.com/office/powerpoint/2010/main" val="163837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14</a:t>
            </a:fld>
            <a:endParaRPr lang="en-GB"/>
          </a:p>
        </p:txBody>
      </p:sp>
    </p:spTree>
    <p:extLst>
      <p:ext uri="{BB962C8B-B14F-4D97-AF65-F5344CB8AC3E}">
        <p14:creationId xmlns:p14="http://schemas.microsoft.com/office/powerpoint/2010/main" val="302888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15</a:t>
            </a:fld>
            <a:endParaRPr lang="en-GB"/>
          </a:p>
        </p:txBody>
      </p:sp>
    </p:spTree>
    <p:extLst>
      <p:ext uri="{BB962C8B-B14F-4D97-AF65-F5344CB8AC3E}">
        <p14:creationId xmlns:p14="http://schemas.microsoft.com/office/powerpoint/2010/main" val="2029658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16</a:t>
            </a:fld>
            <a:endParaRPr lang="en-GB"/>
          </a:p>
        </p:txBody>
      </p:sp>
    </p:spTree>
    <p:extLst>
      <p:ext uri="{BB962C8B-B14F-4D97-AF65-F5344CB8AC3E}">
        <p14:creationId xmlns:p14="http://schemas.microsoft.com/office/powerpoint/2010/main" val="4106654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17</a:t>
            </a:fld>
            <a:endParaRPr lang="en-GB"/>
          </a:p>
        </p:txBody>
      </p:sp>
    </p:spTree>
    <p:extLst>
      <p:ext uri="{BB962C8B-B14F-4D97-AF65-F5344CB8AC3E}">
        <p14:creationId xmlns:p14="http://schemas.microsoft.com/office/powerpoint/2010/main" val="3571061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18</a:t>
            </a:fld>
            <a:endParaRPr lang="en-GB"/>
          </a:p>
        </p:txBody>
      </p:sp>
    </p:spTree>
    <p:extLst>
      <p:ext uri="{BB962C8B-B14F-4D97-AF65-F5344CB8AC3E}">
        <p14:creationId xmlns:p14="http://schemas.microsoft.com/office/powerpoint/2010/main" val="3577232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19</a:t>
            </a:fld>
            <a:endParaRPr lang="en-GB"/>
          </a:p>
        </p:txBody>
      </p:sp>
    </p:spTree>
    <p:extLst>
      <p:ext uri="{BB962C8B-B14F-4D97-AF65-F5344CB8AC3E}">
        <p14:creationId xmlns:p14="http://schemas.microsoft.com/office/powerpoint/2010/main" val="368246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2</a:t>
            </a:fld>
            <a:endParaRPr lang="en-GB"/>
          </a:p>
        </p:txBody>
      </p:sp>
    </p:spTree>
    <p:extLst>
      <p:ext uri="{BB962C8B-B14F-4D97-AF65-F5344CB8AC3E}">
        <p14:creationId xmlns:p14="http://schemas.microsoft.com/office/powerpoint/2010/main" val="240237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3</a:t>
            </a:fld>
            <a:endParaRPr lang="en-GB"/>
          </a:p>
        </p:txBody>
      </p:sp>
    </p:spTree>
    <p:extLst>
      <p:ext uri="{BB962C8B-B14F-4D97-AF65-F5344CB8AC3E}">
        <p14:creationId xmlns:p14="http://schemas.microsoft.com/office/powerpoint/2010/main" val="3091371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4</a:t>
            </a:fld>
            <a:endParaRPr lang="en-GB"/>
          </a:p>
        </p:txBody>
      </p:sp>
    </p:spTree>
    <p:extLst>
      <p:ext uri="{BB962C8B-B14F-4D97-AF65-F5344CB8AC3E}">
        <p14:creationId xmlns:p14="http://schemas.microsoft.com/office/powerpoint/2010/main" val="1682796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5</a:t>
            </a:fld>
            <a:endParaRPr lang="en-GB"/>
          </a:p>
        </p:txBody>
      </p:sp>
    </p:spTree>
    <p:extLst>
      <p:ext uri="{BB962C8B-B14F-4D97-AF65-F5344CB8AC3E}">
        <p14:creationId xmlns:p14="http://schemas.microsoft.com/office/powerpoint/2010/main" val="381589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6</a:t>
            </a:fld>
            <a:endParaRPr lang="en-GB"/>
          </a:p>
        </p:txBody>
      </p:sp>
    </p:spTree>
    <p:extLst>
      <p:ext uri="{BB962C8B-B14F-4D97-AF65-F5344CB8AC3E}">
        <p14:creationId xmlns:p14="http://schemas.microsoft.com/office/powerpoint/2010/main" val="1182214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BFFD-3805-4A79-B5A5-BA660CDAFC21}" type="slidenum">
              <a:rPr lang="en-GB" smtClean="0"/>
              <a:t>7</a:t>
            </a:fld>
            <a:endParaRPr lang="en-GB"/>
          </a:p>
        </p:txBody>
      </p:sp>
    </p:spTree>
    <p:extLst>
      <p:ext uri="{BB962C8B-B14F-4D97-AF65-F5344CB8AC3E}">
        <p14:creationId xmlns:p14="http://schemas.microsoft.com/office/powerpoint/2010/main" val="2826999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8</a:t>
            </a:fld>
            <a:endParaRPr lang="en-GB"/>
          </a:p>
        </p:txBody>
      </p:sp>
    </p:spTree>
    <p:extLst>
      <p:ext uri="{BB962C8B-B14F-4D97-AF65-F5344CB8AC3E}">
        <p14:creationId xmlns:p14="http://schemas.microsoft.com/office/powerpoint/2010/main" val="750235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32BFFD-3805-4A79-B5A5-BA660CDAFC21}" type="slidenum">
              <a:rPr lang="en-GB" smtClean="0"/>
              <a:t>9</a:t>
            </a:fld>
            <a:endParaRPr lang="en-GB"/>
          </a:p>
        </p:txBody>
      </p:sp>
    </p:spTree>
    <p:extLst>
      <p:ext uri="{BB962C8B-B14F-4D97-AF65-F5344CB8AC3E}">
        <p14:creationId xmlns:p14="http://schemas.microsoft.com/office/powerpoint/2010/main" val="28721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FD4233-C7BA-4607-98B0-29B7E1420C5F}" type="datetimeFigureOut">
              <a:rPr lang="en-GB" smtClean="0"/>
              <a:t>26/11/2015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6945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D4233-C7BA-4607-98B0-29B7E1420C5F}" type="datetimeFigureOut">
              <a:rPr lang="en-GB" smtClean="0"/>
              <a:t>26/11/2015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121608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D4233-C7BA-4607-98B0-29B7E1420C5F}" type="datetimeFigureOut">
              <a:rPr lang="en-GB" smtClean="0"/>
              <a:t>26/11/2015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10453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D4233-C7BA-4607-98B0-29B7E1420C5F}" type="datetimeFigureOut">
              <a:rPr lang="en-GB" smtClean="0"/>
              <a:t>26/11/2015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395843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D4233-C7BA-4607-98B0-29B7E1420C5F}" type="datetimeFigureOut">
              <a:rPr lang="en-GB" smtClean="0"/>
              <a:t>26/11/2015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11121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FD4233-C7BA-4607-98B0-29B7E1420C5F}" type="datetimeFigureOut">
              <a:rPr lang="en-GB" smtClean="0"/>
              <a:t>26/11/2015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389352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FD4233-C7BA-4607-98B0-29B7E1420C5F}" type="datetimeFigureOut">
              <a:rPr lang="en-GB" smtClean="0"/>
              <a:t>26/11/2015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50041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FD4233-C7BA-4607-98B0-29B7E1420C5F}" type="datetimeFigureOut">
              <a:rPr lang="en-GB" smtClean="0"/>
              <a:t>26/11/2015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194884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D4233-C7BA-4607-98B0-29B7E1420C5F}" type="datetimeFigureOut">
              <a:rPr lang="en-GB" smtClean="0"/>
              <a:t>26/11/2015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15109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D4233-C7BA-4607-98B0-29B7E1420C5F}" type="datetimeFigureOut">
              <a:rPr lang="en-GB" smtClean="0"/>
              <a:t>26/11/2015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90757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D4233-C7BA-4607-98B0-29B7E1420C5F}" type="datetimeFigureOut">
              <a:rPr lang="en-GB" smtClean="0"/>
              <a:t>26/11/2015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DE9D21-1E38-4155-A895-61E974158672}" type="slidenum">
              <a:rPr lang="en-GB" smtClean="0"/>
              <a:t>‹#›</a:t>
            </a:fld>
            <a:endParaRPr lang="en-GB"/>
          </a:p>
        </p:txBody>
      </p:sp>
    </p:spTree>
    <p:extLst>
      <p:ext uri="{BB962C8B-B14F-4D97-AF65-F5344CB8AC3E}">
        <p14:creationId xmlns:p14="http://schemas.microsoft.com/office/powerpoint/2010/main" val="28167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D4233-C7BA-4607-98B0-29B7E1420C5F}" type="datetimeFigureOut">
              <a:rPr lang="en-GB" smtClean="0"/>
              <a:t>26/11/2015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E9D21-1E38-4155-A895-61E974158672}" type="slidenum">
              <a:rPr lang="en-GB" smtClean="0"/>
              <a:t>‹#›</a:t>
            </a:fld>
            <a:endParaRPr lang="en-GB"/>
          </a:p>
        </p:txBody>
      </p:sp>
    </p:spTree>
    <p:extLst>
      <p:ext uri="{BB962C8B-B14F-4D97-AF65-F5344CB8AC3E}">
        <p14:creationId xmlns:p14="http://schemas.microsoft.com/office/powerpoint/2010/main" val="705769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72400" cy="1470025"/>
          </a:xfrm>
        </p:spPr>
        <p:txBody>
          <a:bodyPr/>
          <a:lstStyle/>
          <a:p>
            <a:r>
              <a:rPr lang="en-GB" dirty="0" smtClean="0"/>
              <a:t>Maths Curriculum</a:t>
            </a:r>
            <a:endParaRPr lang="en-GB" dirty="0"/>
          </a:p>
        </p:txBody>
      </p:sp>
      <p:sp>
        <p:nvSpPr>
          <p:cNvPr id="3" name="Subtitle 2"/>
          <p:cNvSpPr>
            <a:spLocks noGrp="1"/>
          </p:cNvSpPr>
          <p:nvPr>
            <p:ph type="subTitle" idx="1"/>
          </p:nvPr>
        </p:nvSpPr>
        <p:spPr>
          <a:xfrm>
            <a:off x="1331640" y="2636912"/>
            <a:ext cx="6400800" cy="3240360"/>
          </a:xfrm>
        </p:spPr>
        <p:txBody>
          <a:bodyPr>
            <a:normAutofit fontScale="92500" lnSpcReduction="20000"/>
          </a:bodyPr>
          <a:lstStyle/>
          <a:p>
            <a:pPr algn="l"/>
            <a:r>
              <a:rPr lang="en-GB" dirty="0" smtClean="0"/>
              <a:t>Aims:</a:t>
            </a:r>
          </a:p>
          <a:p>
            <a:pPr marL="457200" indent="-457200">
              <a:buFont typeface="Arial" panose="020B0604020202020204" pitchFamily="34" charset="0"/>
              <a:buChar char="•"/>
            </a:pPr>
            <a:r>
              <a:rPr lang="en-GB" dirty="0" smtClean="0"/>
              <a:t>How is the new curriculum different?</a:t>
            </a:r>
          </a:p>
          <a:p>
            <a:pPr marL="457200" indent="-457200">
              <a:buFont typeface="Arial" panose="020B0604020202020204" pitchFamily="34" charset="0"/>
              <a:buChar char="•"/>
            </a:pPr>
            <a:endParaRPr lang="en-GB" dirty="0" smtClean="0"/>
          </a:p>
          <a:p>
            <a:pPr marL="457200" indent="-457200">
              <a:buFont typeface="Arial" panose="020B0604020202020204" pitchFamily="34" charset="0"/>
              <a:buChar char="•"/>
            </a:pPr>
            <a:r>
              <a:rPr lang="en-GB" dirty="0" smtClean="0"/>
              <a:t>What happens in each year group?</a:t>
            </a:r>
          </a:p>
          <a:p>
            <a:pPr marL="457200" indent="-457200">
              <a:buFont typeface="Arial" panose="020B0604020202020204" pitchFamily="34" charset="0"/>
              <a:buChar char="•"/>
            </a:pPr>
            <a:endParaRPr lang="en-GB" dirty="0" smtClean="0"/>
          </a:p>
          <a:p>
            <a:pPr marL="457200" indent="-457200">
              <a:buFont typeface="Arial" panose="020B0604020202020204" pitchFamily="34" charset="0"/>
              <a:buChar char="•"/>
            </a:pPr>
            <a:r>
              <a:rPr lang="en-GB" dirty="0" smtClean="0"/>
              <a:t>What can I do as a parent to support my child?</a:t>
            </a:r>
            <a:endParaRPr lang="en-GB" dirty="0"/>
          </a:p>
        </p:txBody>
      </p:sp>
    </p:spTree>
    <p:extLst>
      <p:ext uri="{BB962C8B-B14F-4D97-AF65-F5344CB8AC3E}">
        <p14:creationId xmlns:p14="http://schemas.microsoft.com/office/powerpoint/2010/main" val="1636608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4 continued</a:t>
            </a:r>
            <a:endParaRPr lang="en-GB" dirty="0"/>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pPr marL="0" indent="0">
              <a:buNone/>
            </a:pPr>
            <a:r>
              <a:rPr lang="en-GB" u="sng" dirty="0"/>
              <a:t>Fractions</a:t>
            </a:r>
          </a:p>
          <a:p>
            <a:r>
              <a:rPr lang="en-GB" sz="4400" dirty="0" smtClean="0"/>
              <a:t>Use hundredths including counting in hundredths </a:t>
            </a:r>
            <a:endParaRPr lang="en-GB" sz="4400" dirty="0"/>
          </a:p>
          <a:p>
            <a:r>
              <a:rPr lang="en-GB" sz="4400" dirty="0" smtClean="0"/>
              <a:t>Add and subtract fractions with the same denominator – total may be over whole</a:t>
            </a:r>
            <a:r>
              <a:rPr lang="en-GB" sz="3800" dirty="0" smtClean="0"/>
              <a:t>. </a:t>
            </a:r>
            <a:r>
              <a:rPr lang="en-GB" sz="3800" dirty="0" err="1" smtClean="0"/>
              <a:t>eg</a:t>
            </a:r>
            <a:r>
              <a:rPr lang="en-GB" sz="3800" dirty="0" smtClean="0"/>
              <a:t>. ⅝  +  ⅞ = 12/8 </a:t>
            </a:r>
            <a:endParaRPr lang="en-GB" sz="3800" dirty="0"/>
          </a:p>
          <a:p>
            <a:pPr marL="0" indent="0">
              <a:buNone/>
            </a:pPr>
            <a:endParaRPr lang="en-GB" sz="3800" dirty="0" smtClean="0"/>
          </a:p>
          <a:p>
            <a:r>
              <a:rPr lang="en-GB" sz="4400" dirty="0" smtClean="0"/>
              <a:t>Convert tenths and hundredths into the decimal equivalent.</a:t>
            </a:r>
            <a:endParaRPr lang="en-GB" sz="4400" dirty="0"/>
          </a:p>
          <a:p>
            <a:r>
              <a:rPr lang="en-GB" sz="4400" dirty="0" smtClean="0"/>
              <a:t>Recognise the decimal equivalents of 1/4 , ½, and ¾ </a:t>
            </a:r>
          </a:p>
          <a:p>
            <a:r>
              <a:rPr lang="en-GB" sz="4400" dirty="0" smtClean="0"/>
              <a:t>Divide  1 and 2 digit numbers by 10 or 100 to give decimal answer.</a:t>
            </a:r>
          </a:p>
          <a:p>
            <a:r>
              <a:rPr lang="en-GB" sz="4400" dirty="0" smtClean="0"/>
              <a:t>Round decimals to nearest whole number</a:t>
            </a:r>
          </a:p>
          <a:p>
            <a:r>
              <a:rPr lang="en-GB" sz="4400" dirty="0" smtClean="0"/>
              <a:t>Compare the size of numbers with up to 2 decimal places</a:t>
            </a:r>
            <a:r>
              <a:rPr lang="en-GB" sz="3800" dirty="0" smtClean="0"/>
              <a:t>.</a:t>
            </a:r>
            <a:endParaRPr lang="en-GB" sz="3800" dirty="0"/>
          </a:p>
          <a:p>
            <a:pPr marL="0" indent="0">
              <a:buNone/>
            </a:pPr>
            <a:endParaRPr lang="en-GB" u="sng" dirty="0" smtClean="0"/>
          </a:p>
          <a:p>
            <a:pPr marL="0" indent="0">
              <a:buNone/>
            </a:pPr>
            <a:endParaRPr lang="en-GB" u="sng" dirty="0"/>
          </a:p>
          <a:p>
            <a:pPr marL="0" indent="0">
              <a:buNone/>
            </a:pPr>
            <a:r>
              <a:rPr lang="en-GB" u="sng" dirty="0"/>
              <a:t>Measurements , Shape &amp; Graphs and Data </a:t>
            </a:r>
            <a:r>
              <a:rPr lang="en-GB" dirty="0"/>
              <a:t>– see booklet</a:t>
            </a:r>
          </a:p>
          <a:p>
            <a:endParaRPr lang="en-GB" dirty="0"/>
          </a:p>
        </p:txBody>
      </p:sp>
    </p:spTree>
    <p:extLst>
      <p:ext uri="{BB962C8B-B14F-4D97-AF65-F5344CB8AC3E}">
        <p14:creationId xmlns:p14="http://schemas.microsoft.com/office/powerpoint/2010/main" val="2100188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Year 5</a:t>
            </a:r>
            <a:endParaRPr lang="en-GB" dirty="0"/>
          </a:p>
        </p:txBody>
      </p:sp>
      <p:sp>
        <p:nvSpPr>
          <p:cNvPr id="4" name="Content Placeholder 2"/>
          <p:cNvSpPr>
            <a:spLocks noGrp="1"/>
          </p:cNvSpPr>
          <p:nvPr>
            <p:ph idx="1"/>
          </p:nvPr>
        </p:nvSpPr>
        <p:spPr>
          <a:xfrm>
            <a:off x="457200" y="908720"/>
            <a:ext cx="8229600" cy="5616624"/>
          </a:xfrm>
        </p:spPr>
        <p:txBody>
          <a:bodyPr>
            <a:normAutofit fontScale="25000" lnSpcReduction="20000"/>
          </a:bodyPr>
          <a:lstStyle/>
          <a:p>
            <a:pPr marL="0" indent="0">
              <a:buNone/>
            </a:pPr>
            <a:r>
              <a:rPr lang="en-GB" sz="7200" u="sng" dirty="0"/>
              <a:t>Number and Place Value</a:t>
            </a:r>
          </a:p>
          <a:p>
            <a:r>
              <a:rPr lang="en-GB" sz="8800" dirty="0" smtClean="0"/>
              <a:t>Recognise and use the place value of digits in numbers up to 1 million</a:t>
            </a:r>
          </a:p>
          <a:p>
            <a:r>
              <a:rPr lang="en-GB" sz="8800" dirty="0" smtClean="0"/>
              <a:t>Use negative numbers, including in contexts </a:t>
            </a:r>
            <a:r>
              <a:rPr lang="en-GB" sz="8800" dirty="0"/>
              <a:t>s</a:t>
            </a:r>
            <a:r>
              <a:rPr lang="en-GB" sz="8800" dirty="0" smtClean="0"/>
              <a:t>uch as temperature</a:t>
            </a:r>
          </a:p>
          <a:p>
            <a:r>
              <a:rPr lang="en-GB" sz="8800" dirty="0" smtClean="0"/>
              <a:t>Round any number to nearest 10,100, 1000, 10,000 &amp; 100,000</a:t>
            </a:r>
          </a:p>
          <a:p>
            <a:r>
              <a:rPr lang="en-GB" sz="8800" dirty="0" smtClean="0"/>
              <a:t>Read Roman numerals including years</a:t>
            </a:r>
          </a:p>
          <a:p>
            <a:endParaRPr lang="en-GB" sz="8800" dirty="0" smtClean="0"/>
          </a:p>
          <a:p>
            <a:pPr marL="0" indent="0">
              <a:buNone/>
            </a:pPr>
            <a:r>
              <a:rPr lang="en-GB" sz="8800" u="sng" dirty="0" smtClean="0"/>
              <a:t>Calculations</a:t>
            </a:r>
            <a:endParaRPr lang="en-GB" sz="8800" u="sng" dirty="0"/>
          </a:p>
          <a:p>
            <a:r>
              <a:rPr lang="en-GB" sz="8800" dirty="0" smtClean="0"/>
              <a:t>Addition and subtraction with numbers &gt; 4 digits</a:t>
            </a:r>
          </a:p>
          <a:p>
            <a:r>
              <a:rPr lang="en-GB" sz="8800" dirty="0" smtClean="0"/>
              <a:t>Use rounding to estimate calculations </a:t>
            </a:r>
            <a:r>
              <a:rPr lang="en-GB" sz="8800" dirty="0"/>
              <a:t> </a:t>
            </a:r>
            <a:r>
              <a:rPr lang="en-GB" sz="8800" dirty="0" smtClean="0"/>
              <a:t>and check answers are of reasonable size</a:t>
            </a:r>
          </a:p>
          <a:p>
            <a:r>
              <a:rPr lang="en-GB" sz="8800" dirty="0" smtClean="0"/>
              <a:t>Find factors of numbers, including common factors of 2 numbers</a:t>
            </a:r>
          </a:p>
          <a:p>
            <a:r>
              <a:rPr lang="en-GB" sz="8800" dirty="0" smtClean="0">
                <a:solidFill>
                  <a:srgbClr val="FF0000"/>
                </a:solidFill>
              </a:rPr>
              <a:t>Know prime numbers up to 19 by heart and find primes up to 100</a:t>
            </a:r>
          </a:p>
          <a:p>
            <a:r>
              <a:rPr lang="en-GB" sz="8800" dirty="0" smtClean="0"/>
              <a:t>Use standard methods for long multiplication and short division</a:t>
            </a:r>
          </a:p>
          <a:p>
            <a:r>
              <a:rPr lang="en-GB" sz="8800" dirty="0" smtClean="0"/>
              <a:t>Multiply and divide numbers mentally by 10, 100 or 1000</a:t>
            </a:r>
          </a:p>
          <a:p>
            <a:r>
              <a:rPr lang="en-GB" sz="8800" dirty="0" smtClean="0"/>
              <a:t>Recognise and use square numbers and cube numbers</a:t>
            </a:r>
          </a:p>
          <a:p>
            <a:endParaRPr lang="en-GB" sz="7200" dirty="0"/>
          </a:p>
          <a:p>
            <a:endParaRPr lang="en-GB" dirty="0"/>
          </a:p>
        </p:txBody>
      </p:sp>
    </p:spTree>
    <p:extLst>
      <p:ext uri="{BB962C8B-B14F-4D97-AF65-F5344CB8AC3E}">
        <p14:creationId xmlns:p14="http://schemas.microsoft.com/office/powerpoint/2010/main" val="2824975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Year 5 continued</a:t>
            </a:r>
            <a:endParaRPr lang="en-GB" dirty="0"/>
          </a:p>
        </p:txBody>
      </p:sp>
      <p:sp>
        <p:nvSpPr>
          <p:cNvPr id="5" name="Content Placeholder 2"/>
          <p:cNvSpPr txBox="1">
            <a:spLocks/>
          </p:cNvSpPr>
          <p:nvPr/>
        </p:nvSpPr>
        <p:spPr>
          <a:xfrm>
            <a:off x="755576" y="836712"/>
            <a:ext cx="8229600" cy="5544616"/>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t>Fractions</a:t>
            </a:r>
          </a:p>
          <a:p>
            <a:r>
              <a:rPr lang="en-GB" sz="4400" dirty="0" smtClean="0"/>
              <a:t>Order fractions with the same denominator</a:t>
            </a:r>
          </a:p>
          <a:p>
            <a:r>
              <a:rPr lang="en-GB" sz="4400" dirty="0" smtClean="0"/>
              <a:t>Find equivalent fractions</a:t>
            </a:r>
            <a:endParaRPr lang="en-GB" sz="3800" dirty="0" smtClean="0"/>
          </a:p>
          <a:p>
            <a:r>
              <a:rPr lang="en-GB" sz="4400" dirty="0" smtClean="0"/>
              <a:t>Convert between improper fractions and mixed number fractions</a:t>
            </a:r>
          </a:p>
          <a:p>
            <a:r>
              <a:rPr lang="en-GB" sz="4400" dirty="0" smtClean="0"/>
              <a:t>Add and subtract simple fractions with related denominators </a:t>
            </a:r>
          </a:p>
          <a:p>
            <a:pPr marL="0" indent="0">
              <a:buNone/>
            </a:pPr>
            <a:r>
              <a:rPr lang="en-GB" sz="4400" dirty="0" err="1" smtClean="0"/>
              <a:t>Eg</a:t>
            </a:r>
            <a:r>
              <a:rPr lang="en-GB" sz="4400" dirty="0" smtClean="0"/>
              <a:t>   2/3 + 1/6</a:t>
            </a:r>
          </a:p>
          <a:p>
            <a:r>
              <a:rPr lang="en-GB" sz="4400" dirty="0" smtClean="0"/>
              <a:t>Convert decimals to fractions e.g. 0.71 = 71/100</a:t>
            </a:r>
          </a:p>
          <a:p>
            <a:r>
              <a:rPr lang="en-GB" sz="4400" dirty="0" smtClean="0"/>
              <a:t>Round decimals to nearest tenth</a:t>
            </a:r>
          </a:p>
          <a:p>
            <a:r>
              <a:rPr lang="en-GB" sz="4400" dirty="0" smtClean="0"/>
              <a:t>Compare the size of numbers with up to 3 decimal places</a:t>
            </a:r>
            <a:r>
              <a:rPr lang="en-GB" sz="3800" dirty="0" smtClean="0"/>
              <a:t>.</a:t>
            </a:r>
          </a:p>
          <a:p>
            <a:r>
              <a:rPr lang="en-GB" sz="4400" dirty="0" smtClean="0"/>
              <a:t>Begin to use % symbol to relate to the ‘number of parts per </a:t>
            </a:r>
            <a:r>
              <a:rPr lang="en-GB" sz="4400" dirty="0" err="1" smtClean="0"/>
              <a:t>hundered</a:t>
            </a:r>
            <a:r>
              <a:rPr lang="en-GB" sz="4400" dirty="0" smtClean="0"/>
              <a:t>’</a:t>
            </a:r>
          </a:p>
          <a:p>
            <a:pPr marL="0" indent="0">
              <a:buFont typeface="Arial" panose="020B0604020202020204" pitchFamily="34" charset="0"/>
              <a:buNone/>
            </a:pPr>
            <a:endParaRPr lang="en-GB" u="sng"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Measurements , Shape &amp; Position &amp; Graphs and Data </a:t>
            </a:r>
            <a:r>
              <a:rPr lang="en-GB" dirty="0" smtClean="0"/>
              <a:t>– see booklet</a:t>
            </a:r>
          </a:p>
          <a:p>
            <a:endParaRPr lang="en-GB" dirty="0"/>
          </a:p>
        </p:txBody>
      </p:sp>
    </p:spTree>
    <p:extLst>
      <p:ext uri="{BB962C8B-B14F-4D97-AF65-F5344CB8AC3E}">
        <p14:creationId xmlns:p14="http://schemas.microsoft.com/office/powerpoint/2010/main" val="825121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Year 6</a:t>
            </a:r>
            <a:endParaRPr lang="en-GB" dirty="0"/>
          </a:p>
        </p:txBody>
      </p:sp>
      <p:sp>
        <p:nvSpPr>
          <p:cNvPr id="4" name="Content Placeholder 2"/>
          <p:cNvSpPr>
            <a:spLocks noGrp="1"/>
          </p:cNvSpPr>
          <p:nvPr>
            <p:ph idx="1"/>
          </p:nvPr>
        </p:nvSpPr>
        <p:spPr>
          <a:xfrm>
            <a:off x="457200" y="980728"/>
            <a:ext cx="8229600" cy="5472608"/>
          </a:xfrm>
        </p:spPr>
        <p:txBody>
          <a:bodyPr>
            <a:normAutofit fontScale="25000" lnSpcReduction="20000"/>
          </a:bodyPr>
          <a:lstStyle/>
          <a:p>
            <a:pPr marL="0" indent="0">
              <a:buNone/>
            </a:pPr>
            <a:r>
              <a:rPr lang="en-GB" sz="9600" u="sng" dirty="0"/>
              <a:t>Number and Place Value</a:t>
            </a:r>
          </a:p>
          <a:p>
            <a:r>
              <a:rPr lang="en-GB" sz="9600" dirty="0" smtClean="0"/>
              <a:t>Work with numbers up to ten million, including negative numbers</a:t>
            </a:r>
          </a:p>
          <a:p>
            <a:r>
              <a:rPr lang="en-GB" sz="9600" dirty="0" smtClean="0"/>
              <a:t>Round any number to any required number of digits or magnitude</a:t>
            </a:r>
          </a:p>
          <a:p>
            <a:pPr marL="0" indent="0">
              <a:buNone/>
            </a:pPr>
            <a:endParaRPr lang="en-GB" sz="9600" dirty="0" smtClean="0"/>
          </a:p>
          <a:p>
            <a:pPr marL="0" indent="0">
              <a:buNone/>
            </a:pPr>
            <a:r>
              <a:rPr lang="en-GB" sz="9600" u="sng" dirty="0" smtClean="0"/>
              <a:t>Calculations</a:t>
            </a:r>
            <a:endParaRPr lang="en-GB" sz="9600" u="sng" dirty="0"/>
          </a:p>
          <a:p>
            <a:r>
              <a:rPr lang="en-GB" sz="9600" dirty="0"/>
              <a:t>Use standard methods for long </a:t>
            </a:r>
            <a:r>
              <a:rPr lang="en-GB" sz="9600" dirty="0" smtClean="0"/>
              <a:t>multiplication (4 digit by 2 digit) </a:t>
            </a:r>
          </a:p>
          <a:p>
            <a:r>
              <a:rPr lang="en-GB" sz="9600" dirty="0"/>
              <a:t>Use standard methods for long </a:t>
            </a:r>
            <a:r>
              <a:rPr lang="en-GB" sz="9600" dirty="0" smtClean="0"/>
              <a:t>division </a:t>
            </a:r>
            <a:r>
              <a:rPr lang="en-GB" sz="9600" dirty="0"/>
              <a:t>(4 digit by 2 digit) </a:t>
            </a:r>
            <a:endParaRPr lang="en-GB" sz="9600" dirty="0" smtClean="0"/>
          </a:p>
          <a:p>
            <a:r>
              <a:rPr lang="en-GB" sz="9600" dirty="0"/>
              <a:t>Find </a:t>
            </a:r>
            <a:r>
              <a:rPr lang="en-GB" sz="9600" dirty="0" smtClean="0"/>
              <a:t>common factors, common multiples and prime numbers</a:t>
            </a:r>
            <a:endParaRPr lang="en-GB" sz="9600" dirty="0"/>
          </a:p>
          <a:p>
            <a:r>
              <a:rPr lang="en-GB" sz="9600" dirty="0" smtClean="0"/>
              <a:t>Carry out complex calculations according to the mathematical order of operations (BIDMAS or BODMAS)</a:t>
            </a:r>
          </a:p>
          <a:p>
            <a:r>
              <a:rPr lang="en-GB" sz="9600" dirty="0" smtClean="0"/>
              <a:t>Solve complex problems using all 4 operations.</a:t>
            </a:r>
          </a:p>
        </p:txBody>
      </p:sp>
    </p:spTree>
    <p:extLst>
      <p:ext uri="{BB962C8B-B14F-4D97-AF65-F5344CB8AC3E}">
        <p14:creationId xmlns:p14="http://schemas.microsoft.com/office/powerpoint/2010/main" val="2332524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Year 6 continued</a:t>
            </a:r>
            <a:endParaRPr lang="en-GB" dirty="0"/>
          </a:p>
        </p:txBody>
      </p:sp>
      <p:sp>
        <p:nvSpPr>
          <p:cNvPr id="4" name="Content Placeholder 2"/>
          <p:cNvSpPr txBox="1">
            <a:spLocks noGrp="1"/>
          </p:cNvSpPr>
          <p:nvPr>
            <p:ph idx="1"/>
          </p:nvPr>
        </p:nvSpPr>
        <p:spPr>
          <a:xfrm>
            <a:off x="457200" y="980728"/>
            <a:ext cx="8229600" cy="547260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t>Fractions</a:t>
            </a:r>
          </a:p>
          <a:p>
            <a:r>
              <a:rPr lang="en-GB" sz="4400" dirty="0" smtClean="0"/>
              <a:t>Use common factors to simplify fractions </a:t>
            </a:r>
          </a:p>
          <a:p>
            <a:r>
              <a:rPr lang="en-GB" sz="4400" dirty="0" smtClean="0"/>
              <a:t>Add fractions with different denominators</a:t>
            </a:r>
          </a:p>
          <a:p>
            <a:r>
              <a:rPr lang="en-GB" sz="4400" dirty="0" smtClean="0"/>
              <a:t>Place a group of fractions in order</a:t>
            </a:r>
            <a:endParaRPr lang="en-GB" sz="3800" dirty="0" smtClean="0"/>
          </a:p>
          <a:p>
            <a:r>
              <a:rPr lang="en-GB" sz="4400" dirty="0" smtClean="0"/>
              <a:t>Multiply pairs of fractions together</a:t>
            </a:r>
          </a:p>
          <a:p>
            <a:r>
              <a:rPr lang="en-GB" sz="4400" dirty="0" smtClean="0"/>
              <a:t>Divide fractions  by whole numbers e.g.  ⅓</a:t>
            </a:r>
            <a:r>
              <a:rPr lang="en-GB" sz="4400" dirty="0"/>
              <a:t> </a:t>
            </a:r>
            <a:r>
              <a:rPr lang="en-GB" sz="4400" dirty="0" smtClean="0"/>
              <a:t>÷ 2</a:t>
            </a:r>
          </a:p>
          <a:p>
            <a:r>
              <a:rPr lang="en-GB" sz="4400" dirty="0" smtClean="0"/>
              <a:t>Use division to calculate the decimal equivalent of a fraction</a:t>
            </a:r>
          </a:p>
          <a:p>
            <a:r>
              <a:rPr lang="en-GB" sz="4400" dirty="0" smtClean="0"/>
              <a:t>Know and use common equivalences between fractions, decimals and percentages.</a:t>
            </a:r>
          </a:p>
          <a:p>
            <a:pPr marL="0" indent="0">
              <a:buFont typeface="Arial" panose="020B0604020202020204" pitchFamily="34" charset="0"/>
              <a:buNone/>
            </a:pPr>
            <a:endParaRPr lang="en-GB" u="sng"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Measurements , Shape &amp; Position &amp; Graphs and Data </a:t>
            </a:r>
            <a:r>
              <a:rPr lang="en-GB" dirty="0" smtClean="0"/>
              <a:t>– see booklet</a:t>
            </a:r>
          </a:p>
          <a:p>
            <a:endParaRPr lang="en-GB" dirty="0"/>
          </a:p>
        </p:txBody>
      </p:sp>
    </p:spTree>
    <p:extLst>
      <p:ext uri="{BB962C8B-B14F-4D97-AF65-F5344CB8AC3E}">
        <p14:creationId xmlns:p14="http://schemas.microsoft.com/office/powerpoint/2010/main" val="4282969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continued</a:t>
            </a:r>
            <a:endParaRPr lang="en-GB" dirty="0"/>
          </a:p>
        </p:txBody>
      </p:sp>
      <p:sp>
        <p:nvSpPr>
          <p:cNvPr id="3" name="Content Placeholder 2"/>
          <p:cNvSpPr>
            <a:spLocks noGrp="1"/>
          </p:cNvSpPr>
          <p:nvPr>
            <p:ph idx="1"/>
          </p:nvPr>
        </p:nvSpPr>
        <p:spPr>
          <a:xfrm>
            <a:off x="457200" y="1124744"/>
            <a:ext cx="8229600" cy="5544616"/>
          </a:xfrm>
        </p:spPr>
        <p:txBody>
          <a:bodyPr>
            <a:normAutofit lnSpcReduction="10000"/>
          </a:bodyPr>
          <a:lstStyle/>
          <a:p>
            <a:pPr marL="0" indent="0">
              <a:buNone/>
            </a:pPr>
            <a:r>
              <a:rPr lang="en-GB" sz="2400" u="sng" dirty="0" smtClean="0"/>
              <a:t>Ratio &amp; proportion</a:t>
            </a:r>
          </a:p>
          <a:p>
            <a:r>
              <a:rPr lang="en-GB" sz="2400" dirty="0" smtClean="0"/>
              <a:t>Find % of quantities e.g. 15% or 45%</a:t>
            </a:r>
          </a:p>
          <a:p>
            <a:r>
              <a:rPr lang="en-GB" sz="2400" dirty="0" smtClean="0"/>
              <a:t>Use ratio to explain relationships and solve problems</a:t>
            </a:r>
          </a:p>
          <a:p>
            <a:r>
              <a:rPr lang="en-GB" sz="2400" dirty="0" smtClean="0"/>
              <a:t>Use simple scale factors for drawings, shapes and diagrams</a:t>
            </a:r>
          </a:p>
          <a:p>
            <a:pPr marL="0" indent="0">
              <a:buNone/>
            </a:pPr>
            <a:r>
              <a:rPr lang="en-GB" sz="2400" u="sng" dirty="0" smtClean="0"/>
              <a:t>Algebra</a:t>
            </a:r>
          </a:p>
          <a:p>
            <a:r>
              <a:rPr lang="en-GB" sz="2400" dirty="0" smtClean="0"/>
              <a:t>Use simple formulae </a:t>
            </a:r>
          </a:p>
          <a:p>
            <a:r>
              <a:rPr lang="en-GB" sz="2400" dirty="0" smtClean="0"/>
              <a:t>Describe sequences of numbers where the increase between values is the same</a:t>
            </a:r>
          </a:p>
          <a:p>
            <a:r>
              <a:rPr lang="en-GB" sz="2400" dirty="0" smtClean="0"/>
              <a:t>Solve missing number problems using algebra</a:t>
            </a:r>
          </a:p>
          <a:p>
            <a:r>
              <a:rPr lang="en-GB" sz="2400" dirty="0" smtClean="0"/>
              <a:t>Find possible solutions to problems with two variables such as:  a + b = 10</a:t>
            </a:r>
          </a:p>
          <a:p>
            <a:pPr marL="0" indent="0">
              <a:buNone/>
            </a:pPr>
            <a:endParaRPr lang="en-GB" sz="2400" u="sng" dirty="0"/>
          </a:p>
          <a:p>
            <a:pPr marL="0" indent="0">
              <a:buNone/>
            </a:pPr>
            <a:r>
              <a:rPr lang="en-GB" sz="2400" u="sng" dirty="0"/>
              <a:t>Measurements , Shape &amp; Position &amp; Graphs and Data </a:t>
            </a:r>
            <a:r>
              <a:rPr lang="en-GB" sz="2400" dirty="0"/>
              <a:t>– see booklet</a:t>
            </a:r>
          </a:p>
          <a:p>
            <a:endParaRPr lang="en-GB" sz="2400" dirty="0" smtClean="0"/>
          </a:p>
          <a:p>
            <a:endParaRPr lang="en-GB" sz="2400" dirty="0" smtClean="0"/>
          </a:p>
          <a:p>
            <a:endParaRPr lang="en-GB" dirty="0"/>
          </a:p>
        </p:txBody>
      </p:sp>
    </p:spTree>
    <p:extLst>
      <p:ext uri="{BB962C8B-B14F-4D97-AF65-F5344CB8AC3E}">
        <p14:creationId xmlns:p14="http://schemas.microsoft.com/office/powerpoint/2010/main" val="492092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of Key Stage 2 tests</a:t>
            </a:r>
            <a:endParaRPr lang="en-GB" dirty="0"/>
          </a:p>
        </p:txBody>
      </p:sp>
      <p:sp>
        <p:nvSpPr>
          <p:cNvPr id="3" name="Content Placeholder 2"/>
          <p:cNvSpPr>
            <a:spLocks noGrp="1"/>
          </p:cNvSpPr>
          <p:nvPr>
            <p:ph idx="1"/>
          </p:nvPr>
        </p:nvSpPr>
        <p:spPr/>
        <p:txBody>
          <a:bodyPr>
            <a:normAutofit/>
          </a:bodyPr>
          <a:lstStyle/>
          <a:p>
            <a:r>
              <a:rPr lang="en-GB" u="sng" dirty="0" smtClean="0"/>
              <a:t>Arithmetic paper:</a:t>
            </a:r>
            <a:r>
              <a:rPr lang="en-GB" sz="1800" dirty="0" smtClean="0"/>
              <a:t> 30 minutes to answer between 30-40 questions!</a:t>
            </a:r>
            <a:endParaRPr lang="en-GB" sz="1800" u="sng" dirty="0" smtClean="0"/>
          </a:p>
          <a:p>
            <a:pPr marL="0" indent="0">
              <a:buNone/>
            </a:pPr>
            <a:r>
              <a:rPr lang="en-GB" sz="2800" dirty="0" err="1" smtClean="0"/>
              <a:t>Eg</a:t>
            </a:r>
            <a:r>
              <a:rPr lang="en-GB" sz="2800" dirty="0" smtClean="0"/>
              <a:t>. 979 + 100 = </a:t>
            </a:r>
          </a:p>
          <a:p>
            <a:pPr marL="514350" indent="-514350">
              <a:buAutoNum type="arabicPlain" startAt="48"/>
            </a:pPr>
            <a:r>
              <a:rPr lang="en-GB" sz="2800" dirty="0" smtClean="0"/>
              <a:t> ÷   6  =</a:t>
            </a:r>
          </a:p>
          <a:p>
            <a:pPr marL="0" indent="0">
              <a:buNone/>
            </a:pPr>
            <a:r>
              <a:rPr lang="en-GB" sz="2800" dirty="0" smtClean="0"/>
              <a:t>2331 – 37</a:t>
            </a:r>
          </a:p>
          <a:p>
            <a:pPr marL="0" indent="0">
              <a:buNone/>
            </a:pPr>
            <a:r>
              <a:rPr lang="en-GB" sz="2800" dirty="0" smtClean="0"/>
              <a:t>¾  +  ⅞  =</a:t>
            </a:r>
          </a:p>
          <a:p>
            <a:r>
              <a:rPr lang="en-GB" u="sng" dirty="0" smtClean="0"/>
              <a:t>Paper 1 &amp; 2: mathematical reasoning </a:t>
            </a:r>
            <a:r>
              <a:rPr lang="en-GB" sz="1400" dirty="0" smtClean="0"/>
              <a:t>(30 mins, 40 marks) </a:t>
            </a:r>
            <a:endParaRPr lang="en-GB" sz="1400" u="sng" dirty="0" smtClean="0"/>
          </a:p>
          <a:p>
            <a:pPr marL="0" indent="0">
              <a:buNone/>
            </a:pPr>
            <a:r>
              <a:rPr lang="en-GB" sz="1800" dirty="0" err="1" smtClean="0"/>
              <a:t>Eg</a:t>
            </a:r>
            <a:r>
              <a:rPr lang="en-GB" sz="1800" dirty="0" smtClean="0"/>
              <a:t>. A pack of  paper has 150 sheets. 4 children each take 7 sheets. How many sheets of paper are left in the pack?</a:t>
            </a:r>
          </a:p>
          <a:p>
            <a:pPr marL="0" indent="0">
              <a:buNone/>
            </a:pPr>
            <a:endParaRPr lang="en-GB" sz="1800" dirty="0" smtClean="0"/>
          </a:p>
          <a:p>
            <a:pPr marL="0" indent="0">
              <a:buNone/>
            </a:pPr>
            <a:r>
              <a:rPr lang="en-GB" sz="1800" dirty="0" smtClean="0"/>
              <a:t>One gram of gold costs £32.94. What is the cost of half a kilogram of gold?</a:t>
            </a:r>
            <a:endParaRPr lang="en-GB" sz="1800" dirty="0"/>
          </a:p>
        </p:txBody>
      </p:sp>
    </p:spTree>
    <p:extLst>
      <p:ext uri="{BB962C8B-B14F-4D97-AF65-F5344CB8AC3E}">
        <p14:creationId xmlns:p14="http://schemas.microsoft.com/office/powerpoint/2010/main" val="1429873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Mathletics</a:t>
            </a:r>
            <a:endParaRPr lang="en-GB" dirty="0"/>
          </a:p>
        </p:txBody>
      </p:sp>
      <p:sp>
        <p:nvSpPr>
          <p:cNvPr id="3" name="Content Placeholder 2"/>
          <p:cNvSpPr>
            <a:spLocks noGrp="1"/>
          </p:cNvSpPr>
          <p:nvPr>
            <p:ph idx="1"/>
          </p:nvPr>
        </p:nvSpPr>
        <p:spPr/>
        <p:txBody>
          <a:bodyPr>
            <a:normAutofit lnSpcReduction="10000"/>
          </a:bodyPr>
          <a:lstStyle/>
          <a:p>
            <a:r>
              <a:rPr lang="en-GB" dirty="0" smtClean="0"/>
              <a:t>A website to support the aims of the new curriculum</a:t>
            </a:r>
          </a:p>
          <a:p>
            <a:r>
              <a:rPr lang="en-GB" dirty="0" smtClean="0"/>
              <a:t>Used in class and at home</a:t>
            </a:r>
          </a:p>
          <a:p>
            <a:r>
              <a:rPr lang="en-GB" dirty="0" smtClean="0"/>
              <a:t>Homework set using it from Y1 upwards</a:t>
            </a:r>
          </a:p>
          <a:p>
            <a:r>
              <a:rPr lang="en-GB" dirty="0" smtClean="0"/>
              <a:t>Recognised across the world as a fantastic resource to support especially the fluency and speed of recall.</a:t>
            </a:r>
          </a:p>
          <a:p>
            <a:r>
              <a:rPr lang="en-GB" dirty="0" smtClean="0"/>
              <a:t>Children will be given/ have been given logins and are excited about the resource.</a:t>
            </a:r>
            <a:endParaRPr lang="en-GB" dirty="0"/>
          </a:p>
        </p:txBody>
      </p:sp>
    </p:spTree>
    <p:extLst>
      <p:ext uri="{BB962C8B-B14F-4D97-AF65-F5344CB8AC3E}">
        <p14:creationId xmlns:p14="http://schemas.microsoft.com/office/powerpoint/2010/main" val="2568400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ideas…</a:t>
            </a:r>
            <a:endParaRPr lang="en-GB" dirty="0"/>
          </a:p>
        </p:txBody>
      </p:sp>
      <p:sp>
        <p:nvSpPr>
          <p:cNvPr id="3" name="Content Placeholder 2"/>
          <p:cNvSpPr>
            <a:spLocks noGrp="1"/>
          </p:cNvSpPr>
          <p:nvPr>
            <p:ph idx="1"/>
          </p:nvPr>
        </p:nvSpPr>
        <p:spPr/>
        <p:txBody>
          <a:bodyPr/>
          <a:lstStyle/>
          <a:p>
            <a:r>
              <a:rPr lang="en-GB" dirty="0" smtClean="0"/>
              <a:t>Conker maths – KIRFs</a:t>
            </a:r>
          </a:p>
          <a:p>
            <a:pPr marL="0" indent="0">
              <a:buNone/>
            </a:pPr>
            <a:endParaRPr lang="en-GB" dirty="0" smtClean="0"/>
          </a:p>
          <a:p>
            <a:r>
              <a:rPr lang="en-GB" dirty="0" smtClean="0"/>
              <a:t>Maths at home ideas</a:t>
            </a:r>
          </a:p>
          <a:p>
            <a:endParaRPr lang="en-GB" dirty="0" smtClean="0"/>
          </a:p>
          <a:p>
            <a:r>
              <a:rPr lang="en-GB" dirty="0" smtClean="0"/>
              <a:t>Positive talk at home about maths</a:t>
            </a:r>
            <a:endParaRPr lang="en-GB" dirty="0"/>
          </a:p>
        </p:txBody>
      </p:sp>
    </p:spTree>
    <p:extLst>
      <p:ext uri="{BB962C8B-B14F-4D97-AF65-F5344CB8AC3E}">
        <p14:creationId xmlns:p14="http://schemas.microsoft.com/office/powerpoint/2010/main" val="147437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t>Any questions, please don’t hesitate to speak to your child’s class teacher.</a:t>
            </a:r>
          </a:p>
          <a:p>
            <a:pPr marL="0" indent="0">
              <a:buNone/>
            </a:pPr>
            <a:endParaRPr lang="en-GB" dirty="0" smtClean="0"/>
          </a:p>
          <a:p>
            <a:r>
              <a:rPr lang="en-GB" dirty="0"/>
              <a:t>A</a:t>
            </a:r>
            <a:r>
              <a:rPr lang="en-GB" dirty="0" smtClean="0"/>
              <a:t>lternatively you can always contact me via the school office.</a:t>
            </a:r>
            <a:endParaRPr lang="en-GB" dirty="0"/>
          </a:p>
        </p:txBody>
      </p:sp>
    </p:spTree>
    <p:extLst>
      <p:ext uri="{BB962C8B-B14F-4D97-AF65-F5344CB8AC3E}">
        <p14:creationId xmlns:p14="http://schemas.microsoft.com/office/powerpoint/2010/main" val="358168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a:t>
            </a:r>
            <a:r>
              <a:rPr lang="en-GB" dirty="0"/>
              <a:t>C</a:t>
            </a:r>
            <a:r>
              <a:rPr lang="en-GB" dirty="0" smtClean="0"/>
              <a:t>urriculum aims: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become </a:t>
            </a:r>
            <a:r>
              <a:rPr lang="en-GB" b="1" dirty="0" smtClean="0"/>
              <a:t>fluent</a:t>
            </a:r>
            <a:r>
              <a:rPr lang="en-GB" dirty="0" smtClean="0"/>
              <a:t> in the fundamentals of mathematics, including through varied and frequent practice with increasingly complex problems over time, so that pupils develop conceptual understanding and the ability to recall and apply knowledge rapidly and accurately</a:t>
            </a:r>
          </a:p>
          <a:p>
            <a:endParaRPr lang="en-GB" dirty="0" smtClean="0"/>
          </a:p>
          <a:p>
            <a:r>
              <a:rPr lang="en-GB" b="1" dirty="0" smtClean="0"/>
              <a:t>reason mathematically </a:t>
            </a:r>
            <a:r>
              <a:rPr lang="en-GB" dirty="0" smtClean="0"/>
              <a:t>by following a line of enquiry, conjecturing relationships and generalisations, and developing an argument, justification or proof using mathematical language</a:t>
            </a:r>
          </a:p>
          <a:p>
            <a:pPr marL="0" indent="0">
              <a:buNone/>
            </a:pPr>
            <a:endParaRPr lang="en-GB" dirty="0" smtClean="0"/>
          </a:p>
          <a:p>
            <a:r>
              <a:rPr lang="en-GB" dirty="0" smtClean="0"/>
              <a:t>can </a:t>
            </a:r>
            <a:r>
              <a:rPr lang="en-GB" b="1" dirty="0" smtClean="0"/>
              <a:t>solve problems </a:t>
            </a:r>
            <a:r>
              <a:rPr lang="en-GB" dirty="0" smtClean="0"/>
              <a:t>by applying their mathematics to a variety of routine and non-routine problems with increasing sophistication, including breaking down problems into a series of simpler steps and persevering in seeking solutions</a:t>
            </a:r>
          </a:p>
          <a:p>
            <a:endParaRPr lang="en-GB" dirty="0"/>
          </a:p>
        </p:txBody>
      </p:sp>
    </p:spTree>
    <p:extLst>
      <p:ext uri="{BB962C8B-B14F-4D97-AF65-F5344CB8AC3E}">
        <p14:creationId xmlns:p14="http://schemas.microsoft.com/office/powerpoint/2010/main" val="7672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GB" dirty="0" smtClean="0"/>
              <a:t>Aims of the new curriculum </a:t>
            </a:r>
            <a:endParaRPr lang="en-GB" dirty="0"/>
          </a:p>
        </p:txBody>
      </p:sp>
      <p:sp>
        <p:nvSpPr>
          <p:cNvPr id="3" name="Content Placeholder 2"/>
          <p:cNvSpPr>
            <a:spLocks noGrp="1"/>
          </p:cNvSpPr>
          <p:nvPr>
            <p:ph idx="1"/>
          </p:nvPr>
        </p:nvSpPr>
        <p:spPr/>
        <p:txBody>
          <a:bodyPr/>
          <a:lstStyle/>
          <a:p>
            <a:pPr marL="457200" lvl="1" indent="0">
              <a:buNone/>
            </a:pPr>
            <a:r>
              <a:rPr lang="en-GB" dirty="0" smtClean="0"/>
              <a:t>			</a:t>
            </a:r>
          </a:p>
          <a:p>
            <a:pPr marL="457200" lvl="1" indent="0">
              <a:buNone/>
            </a:pPr>
            <a:r>
              <a:rPr lang="en-GB" dirty="0"/>
              <a:t>	</a:t>
            </a:r>
            <a:r>
              <a:rPr lang="en-GB" dirty="0" smtClean="0"/>
              <a:t>	</a:t>
            </a:r>
          </a:p>
          <a:p>
            <a:pPr marL="457200" lvl="1" indent="0">
              <a:buNone/>
            </a:pPr>
            <a:r>
              <a:rPr lang="en-GB" dirty="0"/>
              <a:t>	</a:t>
            </a:r>
            <a:r>
              <a:rPr lang="en-GB" dirty="0" smtClean="0"/>
              <a:t>	               Problem </a:t>
            </a:r>
          </a:p>
          <a:p>
            <a:pPr marL="457200" lvl="1" indent="0">
              <a:buNone/>
            </a:pPr>
            <a:r>
              <a:rPr lang="en-GB" dirty="0"/>
              <a:t>	</a:t>
            </a:r>
            <a:r>
              <a:rPr lang="en-GB" dirty="0" smtClean="0"/>
              <a:t>	                solving</a:t>
            </a:r>
          </a:p>
          <a:p>
            <a:endParaRPr lang="en-GB" sz="2800" dirty="0" smtClean="0"/>
          </a:p>
          <a:p>
            <a:pPr marL="0" indent="0">
              <a:buNone/>
            </a:pPr>
            <a:r>
              <a:rPr lang="en-GB" sz="2800" dirty="0"/>
              <a:t> </a:t>
            </a:r>
            <a:r>
              <a:rPr lang="en-GB" sz="2800" dirty="0" smtClean="0"/>
              <a:t>	       </a:t>
            </a:r>
          </a:p>
          <a:p>
            <a:pPr marL="0" indent="0">
              <a:buNone/>
            </a:pPr>
            <a:r>
              <a:rPr lang="en-GB" sz="2800" dirty="0"/>
              <a:t>	</a:t>
            </a:r>
            <a:r>
              <a:rPr lang="en-GB" sz="2800" dirty="0" smtClean="0"/>
              <a:t>              Fluency         Reasoning </a:t>
            </a:r>
          </a:p>
          <a:p>
            <a:endParaRPr lang="en-GB" dirty="0" smtClean="0"/>
          </a:p>
        </p:txBody>
      </p:sp>
      <p:grpSp>
        <p:nvGrpSpPr>
          <p:cNvPr id="11" name="Group 10"/>
          <p:cNvGrpSpPr/>
          <p:nvPr/>
        </p:nvGrpSpPr>
        <p:grpSpPr>
          <a:xfrm>
            <a:off x="1547664" y="1196752"/>
            <a:ext cx="5400600" cy="4824536"/>
            <a:chOff x="3347864" y="3645024"/>
            <a:chExt cx="2016224" cy="2420888"/>
          </a:xfrm>
        </p:grpSpPr>
        <p:sp>
          <p:nvSpPr>
            <p:cNvPr id="4" name="Isosceles Triangle 3"/>
            <p:cNvSpPr/>
            <p:nvPr/>
          </p:nvSpPr>
          <p:spPr>
            <a:xfrm>
              <a:off x="3347864" y="3645024"/>
              <a:ext cx="2016224" cy="242088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a:off x="3707904" y="5085184"/>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endCxn id="4" idx="3"/>
            </p:cNvCxnSpPr>
            <p:nvPr/>
          </p:nvCxnSpPr>
          <p:spPr>
            <a:xfrm>
              <a:off x="4319972" y="5085184"/>
              <a:ext cx="36004" cy="98072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664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Foundation stage</a:t>
            </a:r>
            <a:endParaRPr lang="en-GB" dirty="0"/>
          </a:p>
        </p:txBody>
      </p:sp>
      <p:sp>
        <p:nvSpPr>
          <p:cNvPr id="3" name="Content Placeholder 2"/>
          <p:cNvSpPr>
            <a:spLocks noGrp="1"/>
          </p:cNvSpPr>
          <p:nvPr>
            <p:ph idx="1"/>
          </p:nvPr>
        </p:nvSpPr>
        <p:spPr/>
        <p:txBody>
          <a:bodyPr/>
          <a:lstStyle/>
          <a:p>
            <a:r>
              <a:rPr lang="en-GB" dirty="0" smtClean="0"/>
              <a:t>Counting with objects</a:t>
            </a:r>
          </a:p>
          <a:p>
            <a:r>
              <a:rPr lang="en-GB" dirty="0" smtClean="0"/>
              <a:t>Reading and writing numbers</a:t>
            </a:r>
          </a:p>
          <a:p>
            <a:r>
              <a:rPr lang="en-GB" dirty="0" smtClean="0"/>
              <a:t>Adding and subtracting with objects </a:t>
            </a:r>
          </a:p>
          <a:p>
            <a:r>
              <a:rPr lang="en-GB" dirty="0" smtClean="0"/>
              <a:t>Writing addition and subtraction number sentences with support</a:t>
            </a:r>
          </a:p>
          <a:p>
            <a:r>
              <a:rPr lang="en-GB" dirty="0" smtClean="0"/>
              <a:t>Identify and create repeated patterns</a:t>
            </a:r>
          </a:p>
          <a:p>
            <a:r>
              <a:rPr lang="en-GB" dirty="0" smtClean="0"/>
              <a:t>Identify and construct with basic 2D shapes</a:t>
            </a:r>
            <a:endParaRPr lang="en-GB" dirty="0"/>
          </a:p>
        </p:txBody>
      </p:sp>
    </p:spTree>
    <p:extLst>
      <p:ext uri="{BB962C8B-B14F-4D97-AF65-F5344CB8AC3E}">
        <p14:creationId xmlns:p14="http://schemas.microsoft.com/office/powerpoint/2010/main" val="303884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1</a:t>
            </a:r>
            <a:endParaRPr lang="en-GB" dirty="0"/>
          </a:p>
        </p:txBody>
      </p:sp>
      <p:sp>
        <p:nvSpPr>
          <p:cNvPr id="3" name="Content Placeholder 2"/>
          <p:cNvSpPr>
            <a:spLocks noGrp="1"/>
          </p:cNvSpPr>
          <p:nvPr>
            <p:ph idx="1"/>
          </p:nvPr>
        </p:nvSpPr>
        <p:spPr/>
        <p:txBody>
          <a:bodyPr/>
          <a:lstStyle/>
          <a:p>
            <a:r>
              <a:rPr lang="en-GB" sz="2000" u="sng" dirty="0" smtClean="0"/>
              <a:t>Number &amp; Place value:</a:t>
            </a:r>
          </a:p>
          <a:p>
            <a:r>
              <a:rPr lang="en-GB" sz="2000" dirty="0" smtClean="0"/>
              <a:t>Read and write numbers up to 100 as digits</a:t>
            </a:r>
          </a:p>
          <a:p>
            <a:r>
              <a:rPr lang="en-GB" sz="2000" dirty="0" smtClean="0"/>
              <a:t>Count forwards and backwards from any number including past 100</a:t>
            </a:r>
          </a:p>
          <a:p>
            <a:r>
              <a:rPr lang="en-GB" sz="2000" dirty="0" smtClean="0"/>
              <a:t>Count in 2s, 5s and 10s</a:t>
            </a:r>
          </a:p>
          <a:p>
            <a:r>
              <a:rPr lang="en-GB" sz="2000" dirty="0" smtClean="0"/>
              <a:t>Find 1 more/less</a:t>
            </a:r>
          </a:p>
          <a:p>
            <a:r>
              <a:rPr lang="en-GB" sz="2000" dirty="0" smtClean="0"/>
              <a:t>Recognise that the digit 5 in 54 has a different value than 5 in 504.</a:t>
            </a:r>
          </a:p>
          <a:p>
            <a:pPr marL="0" indent="0">
              <a:buNone/>
            </a:pPr>
            <a:r>
              <a:rPr lang="en-GB" sz="2000" u="sng" dirty="0" smtClean="0"/>
              <a:t>Calculations:</a:t>
            </a:r>
          </a:p>
          <a:p>
            <a:r>
              <a:rPr lang="en-GB" sz="2000" dirty="0" smtClean="0"/>
              <a:t>Use  +,  -  and = symbols to write number calculations</a:t>
            </a:r>
          </a:p>
          <a:p>
            <a:pPr marL="0" indent="0">
              <a:buNone/>
            </a:pPr>
            <a:r>
              <a:rPr lang="en-GB" sz="2000" u="sng" dirty="0" smtClean="0"/>
              <a:t>Fractions:</a:t>
            </a:r>
          </a:p>
          <a:p>
            <a:r>
              <a:rPr lang="en-GB" sz="2000" dirty="0" smtClean="0"/>
              <a:t>Understand ½ and ¼ to explain parts of an object &amp; counting objects</a:t>
            </a:r>
          </a:p>
          <a:p>
            <a:pPr marL="0" indent="0">
              <a:buNone/>
            </a:pPr>
            <a:endParaRPr lang="en-GB" sz="2000" dirty="0"/>
          </a:p>
          <a:p>
            <a:pPr marL="0" indent="0">
              <a:buNone/>
            </a:pPr>
            <a:r>
              <a:rPr lang="en-GB" sz="2000" u="sng" dirty="0" smtClean="0"/>
              <a:t>Measurements &amp; Shape </a:t>
            </a:r>
            <a:r>
              <a:rPr lang="en-GB" sz="2000" dirty="0" smtClean="0"/>
              <a:t>– see the parental guide</a:t>
            </a:r>
          </a:p>
          <a:p>
            <a:endParaRPr lang="en-GB" sz="2000"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45060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Year 2</a:t>
            </a:r>
            <a:endParaRPr lang="en-GB" dirty="0"/>
          </a:p>
        </p:txBody>
      </p:sp>
      <p:sp>
        <p:nvSpPr>
          <p:cNvPr id="3" name="Content Placeholder 2"/>
          <p:cNvSpPr>
            <a:spLocks noGrp="1"/>
          </p:cNvSpPr>
          <p:nvPr>
            <p:ph idx="1"/>
          </p:nvPr>
        </p:nvSpPr>
        <p:spPr>
          <a:xfrm>
            <a:off x="457200" y="1124744"/>
            <a:ext cx="8229600" cy="5328592"/>
          </a:xfrm>
        </p:spPr>
        <p:txBody>
          <a:bodyPr>
            <a:normAutofit fontScale="92500" lnSpcReduction="20000"/>
          </a:bodyPr>
          <a:lstStyle/>
          <a:p>
            <a:pPr marL="0" indent="0">
              <a:buNone/>
            </a:pPr>
            <a:r>
              <a:rPr lang="en-GB" sz="1800" u="sng" dirty="0" smtClean="0"/>
              <a:t>Number and Place Value</a:t>
            </a:r>
          </a:p>
          <a:p>
            <a:r>
              <a:rPr lang="en-GB" sz="1800" dirty="0" smtClean="0"/>
              <a:t>Recognise place value in 2 digit numbers</a:t>
            </a:r>
          </a:p>
          <a:p>
            <a:r>
              <a:rPr lang="en-GB" sz="1800" dirty="0" smtClean="0"/>
              <a:t>Read &amp; write numbers to 100 as words</a:t>
            </a:r>
          </a:p>
          <a:p>
            <a:r>
              <a:rPr lang="en-GB" sz="1800" dirty="0" smtClean="0">
                <a:solidFill>
                  <a:srgbClr val="FF0000"/>
                </a:solidFill>
              </a:rPr>
              <a:t>Count in steps of 2s, 3s, 5s</a:t>
            </a:r>
          </a:p>
          <a:p>
            <a:r>
              <a:rPr lang="en-GB" sz="1800" dirty="0" smtClean="0"/>
              <a:t>Compare and order numbers up to 100</a:t>
            </a:r>
          </a:p>
          <a:p>
            <a:r>
              <a:rPr lang="en-GB" sz="1800" dirty="0" smtClean="0"/>
              <a:t>Use the &lt; symbol to represent relative sizes</a:t>
            </a:r>
          </a:p>
          <a:p>
            <a:pPr marL="0" indent="0">
              <a:buNone/>
            </a:pPr>
            <a:r>
              <a:rPr lang="en-GB" sz="1800" u="sng" dirty="0" smtClean="0"/>
              <a:t>Calculations</a:t>
            </a:r>
          </a:p>
          <a:p>
            <a:r>
              <a:rPr lang="en-GB" sz="1800" dirty="0" smtClean="0">
                <a:solidFill>
                  <a:srgbClr val="FF0000"/>
                </a:solidFill>
              </a:rPr>
              <a:t>Recall number bonds up to 20 </a:t>
            </a:r>
            <a:r>
              <a:rPr lang="en-GB" sz="1800" b="1" u="sng" dirty="0" smtClean="0">
                <a:solidFill>
                  <a:srgbClr val="FF0000"/>
                </a:solidFill>
              </a:rPr>
              <a:t>fluently</a:t>
            </a:r>
          </a:p>
          <a:p>
            <a:r>
              <a:rPr lang="en-GB" sz="1800" dirty="0" smtClean="0"/>
              <a:t>Add &amp; subtract numbers mentally and using objects, including 2 digit numbers</a:t>
            </a:r>
          </a:p>
          <a:p>
            <a:r>
              <a:rPr lang="en-GB" sz="1800" dirty="0" smtClean="0"/>
              <a:t>Adding is commutative but subtraction is not</a:t>
            </a:r>
          </a:p>
          <a:p>
            <a:r>
              <a:rPr lang="en-GB" sz="1800" dirty="0" smtClean="0"/>
              <a:t>Adding and subtraction are inverse operations</a:t>
            </a:r>
          </a:p>
          <a:p>
            <a:r>
              <a:rPr lang="en-GB" sz="1800" dirty="0" smtClean="0"/>
              <a:t>Learn and recall multiplication  facts and related division facts for 2x, 5x, 10x tables</a:t>
            </a:r>
          </a:p>
          <a:p>
            <a:r>
              <a:rPr lang="en-GB" sz="1800" dirty="0" smtClean="0"/>
              <a:t>Multiplication is commutative but division is not.</a:t>
            </a:r>
          </a:p>
          <a:p>
            <a:r>
              <a:rPr lang="en-GB" sz="1800" dirty="0" smtClean="0"/>
              <a:t>Solve word problems involving X and ÷</a:t>
            </a:r>
          </a:p>
          <a:p>
            <a:endParaRPr lang="en-GB" sz="1800" dirty="0" smtClean="0"/>
          </a:p>
          <a:p>
            <a:pPr marL="0" indent="0">
              <a:buNone/>
            </a:pPr>
            <a:r>
              <a:rPr lang="en-GB" sz="1800" u="sng" dirty="0" smtClean="0"/>
              <a:t>Fractions</a:t>
            </a:r>
          </a:p>
          <a:p>
            <a:pPr marL="0" indent="0">
              <a:buNone/>
            </a:pPr>
            <a:r>
              <a:rPr lang="en-GB" sz="1800" dirty="0" smtClean="0"/>
              <a:t>Find ¼, ½ and ¾ of an object or set of objects e.g. find  ½ of 6</a:t>
            </a:r>
          </a:p>
          <a:p>
            <a:pPr marL="0" indent="0">
              <a:buNone/>
            </a:pPr>
            <a:endParaRPr lang="en-GB" sz="1800" u="sng" dirty="0"/>
          </a:p>
          <a:p>
            <a:pPr marL="0" indent="0">
              <a:buNone/>
            </a:pPr>
            <a:r>
              <a:rPr lang="en-GB" sz="1800" u="sng" dirty="0" smtClean="0"/>
              <a:t>Measurements , Shape &amp; Graphs and Data </a:t>
            </a:r>
            <a:r>
              <a:rPr lang="en-GB" sz="1800" dirty="0" smtClean="0"/>
              <a:t>– see booklet</a:t>
            </a:r>
          </a:p>
          <a:p>
            <a:endParaRPr lang="en-GB" sz="1800" dirty="0" smtClean="0"/>
          </a:p>
          <a:p>
            <a:endParaRPr lang="en-GB" sz="2400" dirty="0"/>
          </a:p>
        </p:txBody>
      </p:sp>
    </p:spTree>
    <p:extLst>
      <p:ext uri="{BB962C8B-B14F-4D97-AF65-F5344CB8AC3E}">
        <p14:creationId xmlns:p14="http://schemas.microsoft.com/office/powerpoint/2010/main" val="395426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of Key Stage 1 tests</a:t>
            </a:r>
            <a:endParaRPr lang="en-GB" dirty="0"/>
          </a:p>
        </p:txBody>
      </p:sp>
      <p:sp>
        <p:nvSpPr>
          <p:cNvPr id="3" name="Content Placeholder 2"/>
          <p:cNvSpPr>
            <a:spLocks noGrp="1"/>
          </p:cNvSpPr>
          <p:nvPr>
            <p:ph idx="1"/>
          </p:nvPr>
        </p:nvSpPr>
        <p:spPr/>
        <p:txBody>
          <a:bodyPr>
            <a:normAutofit lnSpcReduction="10000"/>
          </a:bodyPr>
          <a:lstStyle/>
          <a:p>
            <a:r>
              <a:rPr lang="en-GB" u="sng" dirty="0" smtClean="0"/>
              <a:t>Arithmetic test </a:t>
            </a:r>
            <a:r>
              <a:rPr lang="en-GB" sz="2400" dirty="0" smtClean="0"/>
              <a:t>(15 questions)</a:t>
            </a:r>
          </a:p>
          <a:p>
            <a:pPr marL="0" indent="0">
              <a:buNone/>
            </a:pPr>
            <a:r>
              <a:rPr lang="en-GB" dirty="0" err="1" smtClean="0"/>
              <a:t>Eg</a:t>
            </a:r>
            <a:r>
              <a:rPr lang="en-GB" dirty="0" smtClean="0"/>
              <a:t>.  3 + 7</a:t>
            </a:r>
          </a:p>
          <a:p>
            <a:pPr marL="0" indent="0">
              <a:buNone/>
            </a:pPr>
            <a:r>
              <a:rPr lang="en-GB" dirty="0" smtClean="0"/>
              <a:t>       65 +        = 93</a:t>
            </a:r>
          </a:p>
          <a:p>
            <a:pPr marL="0" indent="0">
              <a:buNone/>
            </a:pPr>
            <a:r>
              <a:rPr lang="en-GB" dirty="0" smtClean="0"/>
              <a:t>       8 x 10</a:t>
            </a:r>
          </a:p>
          <a:p>
            <a:pPr marL="0" indent="0">
              <a:buNone/>
            </a:pPr>
            <a:r>
              <a:rPr lang="en-GB" dirty="0"/>
              <a:t> </a:t>
            </a:r>
            <a:r>
              <a:rPr lang="en-GB" dirty="0" smtClean="0"/>
              <a:t>      ¾ of 40</a:t>
            </a:r>
          </a:p>
          <a:p>
            <a:r>
              <a:rPr lang="en-GB" u="sng" dirty="0" smtClean="0"/>
              <a:t>Reasoning test </a:t>
            </a:r>
            <a:r>
              <a:rPr lang="en-GB" sz="1900" dirty="0" smtClean="0"/>
              <a:t>(lasts around 35minutes but not timed)</a:t>
            </a:r>
          </a:p>
          <a:p>
            <a:pPr marL="0" indent="0">
              <a:buNone/>
            </a:pPr>
            <a:r>
              <a:rPr lang="en-GB" dirty="0" err="1" smtClean="0"/>
              <a:t>Eg</a:t>
            </a:r>
            <a:r>
              <a:rPr lang="en-GB" dirty="0" smtClean="0"/>
              <a:t>. </a:t>
            </a:r>
            <a:r>
              <a:rPr lang="en-GB" dirty="0" err="1" smtClean="0"/>
              <a:t>Sita</a:t>
            </a:r>
            <a:r>
              <a:rPr lang="en-GB" dirty="0" smtClean="0"/>
              <a:t> puts 2 shoes in each of these 7 boxes. How many are there altogether?</a:t>
            </a:r>
          </a:p>
          <a:p>
            <a:endParaRPr lang="en-GB" dirty="0"/>
          </a:p>
        </p:txBody>
      </p:sp>
      <p:sp>
        <p:nvSpPr>
          <p:cNvPr id="4" name="Rectangle 3"/>
          <p:cNvSpPr/>
          <p:nvPr/>
        </p:nvSpPr>
        <p:spPr>
          <a:xfrm>
            <a:off x="2051720" y="2708920"/>
            <a:ext cx="50405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5031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Year 3</a:t>
            </a:r>
            <a:endParaRPr lang="en-GB" dirty="0"/>
          </a:p>
        </p:txBody>
      </p:sp>
      <p:sp>
        <p:nvSpPr>
          <p:cNvPr id="3" name="Content Placeholder 2"/>
          <p:cNvSpPr>
            <a:spLocks noGrp="1"/>
          </p:cNvSpPr>
          <p:nvPr>
            <p:ph idx="1"/>
          </p:nvPr>
        </p:nvSpPr>
        <p:spPr>
          <a:xfrm>
            <a:off x="457200" y="908720"/>
            <a:ext cx="8229600" cy="5616624"/>
          </a:xfrm>
        </p:spPr>
        <p:txBody>
          <a:bodyPr>
            <a:normAutofit fontScale="25000" lnSpcReduction="20000"/>
          </a:bodyPr>
          <a:lstStyle/>
          <a:p>
            <a:pPr marL="0" indent="0">
              <a:buNone/>
            </a:pPr>
            <a:r>
              <a:rPr lang="en-GB" sz="7200" u="sng" dirty="0"/>
              <a:t>Number and Place Value</a:t>
            </a:r>
          </a:p>
          <a:p>
            <a:r>
              <a:rPr lang="en-GB" sz="7200" dirty="0" smtClean="0"/>
              <a:t>Count in multiples of 4, 8, 50 and 100</a:t>
            </a:r>
          </a:p>
          <a:p>
            <a:r>
              <a:rPr lang="en-GB" sz="7200" dirty="0" smtClean="0"/>
              <a:t>Recognise the place value of digits in 3 digit numbers</a:t>
            </a:r>
          </a:p>
          <a:p>
            <a:r>
              <a:rPr lang="en-GB" sz="7200" dirty="0" smtClean="0"/>
              <a:t>Read and write numbers to 1000 using digits and words</a:t>
            </a:r>
          </a:p>
          <a:p>
            <a:r>
              <a:rPr lang="en-GB" sz="7200" dirty="0" smtClean="0"/>
              <a:t>Compare and order numbers to 1000</a:t>
            </a:r>
            <a:endParaRPr lang="en-GB" sz="7200" dirty="0"/>
          </a:p>
          <a:p>
            <a:pPr marL="0" indent="0">
              <a:buNone/>
            </a:pPr>
            <a:r>
              <a:rPr lang="en-GB" sz="7200" u="sng" dirty="0"/>
              <a:t>Calculations</a:t>
            </a:r>
          </a:p>
          <a:p>
            <a:r>
              <a:rPr lang="en-GB" sz="7200" dirty="0" smtClean="0"/>
              <a:t>Add and subtract numbers mentally, including + 1, 10, 100 to 3 digit</a:t>
            </a:r>
          </a:p>
          <a:p>
            <a:r>
              <a:rPr lang="en-GB" sz="7200" dirty="0" smtClean="0"/>
              <a:t>Use the standard column method for addition and subtraction (up to 3 digits) </a:t>
            </a:r>
          </a:p>
          <a:p>
            <a:r>
              <a:rPr lang="en-GB" sz="7200" dirty="0" smtClean="0"/>
              <a:t>Estimate the answers to calculations and use the inverse to check</a:t>
            </a:r>
          </a:p>
          <a:p>
            <a:r>
              <a:rPr lang="en-GB" sz="7200" dirty="0" smtClean="0"/>
              <a:t>Learn 3x, 4x, 8x tables and related division facts.</a:t>
            </a:r>
          </a:p>
          <a:p>
            <a:r>
              <a:rPr lang="en-GB" sz="7200" dirty="0" smtClean="0"/>
              <a:t>Solve problems involving multiplication and division involving 2 digits.</a:t>
            </a:r>
            <a:endParaRPr lang="en-GB" sz="7200" dirty="0"/>
          </a:p>
          <a:p>
            <a:pPr marL="0" indent="0">
              <a:buNone/>
            </a:pPr>
            <a:r>
              <a:rPr lang="en-GB" sz="7200" u="sng" dirty="0"/>
              <a:t>Fractions</a:t>
            </a:r>
          </a:p>
          <a:p>
            <a:r>
              <a:rPr lang="en-GB" sz="7200" dirty="0" smtClean="0"/>
              <a:t>Understand and use tenths, including counting in tenths</a:t>
            </a:r>
          </a:p>
          <a:p>
            <a:r>
              <a:rPr lang="en-GB" sz="7200" dirty="0" smtClean="0"/>
              <a:t>Recognise  and show equivalent fractions with small denominators</a:t>
            </a:r>
          </a:p>
          <a:p>
            <a:r>
              <a:rPr lang="en-GB" sz="7200" dirty="0" smtClean="0"/>
              <a:t>Add and subtract simple fractions where the total will be less than a whole   </a:t>
            </a:r>
          </a:p>
          <a:p>
            <a:pPr marL="0" indent="0">
              <a:buNone/>
            </a:pPr>
            <a:r>
              <a:rPr lang="en-GB" sz="7200" dirty="0" err="1" smtClean="0"/>
              <a:t>eg</a:t>
            </a:r>
            <a:r>
              <a:rPr lang="en-GB" sz="9600" dirty="0" smtClean="0"/>
              <a:t>. ⅛ + ⅜</a:t>
            </a:r>
          </a:p>
          <a:p>
            <a:r>
              <a:rPr lang="en-GB" sz="7200" dirty="0" smtClean="0"/>
              <a:t>Sequence simple fractions into size order</a:t>
            </a:r>
          </a:p>
          <a:p>
            <a:pPr marL="0" indent="0">
              <a:buNone/>
            </a:pPr>
            <a:endParaRPr lang="en-GB" sz="7200" u="sng" dirty="0"/>
          </a:p>
          <a:p>
            <a:pPr marL="0" indent="0">
              <a:buNone/>
            </a:pPr>
            <a:r>
              <a:rPr lang="en-GB" sz="7200" u="sng" dirty="0"/>
              <a:t>Measurements , Shape &amp; Graphs and Data </a:t>
            </a:r>
            <a:r>
              <a:rPr lang="en-GB" sz="7200" dirty="0"/>
              <a:t>– see booklet</a:t>
            </a:r>
          </a:p>
          <a:p>
            <a:endParaRPr lang="en-GB" dirty="0"/>
          </a:p>
        </p:txBody>
      </p:sp>
    </p:spTree>
    <p:extLst>
      <p:ext uri="{BB962C8B-B14F-4D97-AF65-F5344CB8AC3E}">
        <p14:creationId xmlns:p14="http://schemas.microsoft.com/office/powerpoint/2010/main" val="1020959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Year 4</a:t>
            </a:r>
            <a:endParaRPr lang="en-GB" dirty="0"/>
          </a:p>
        </p:txBody>
      </p:sp>
      <p:sp>
        <p:nvSpPr>
          <p:cNvPr id="5" name="Content Placeholder 2"/>
          <p:cNvSpPr>
            <a:spLocks noGrp="1"/>
          </p:cNvSpPr>
          <p:nvPr>
            <p:ph idx="1"/>
          </p:nvPr>
        </p:nvSpPr>
        <p:spPr>
          <a:xfrm>
            <a:off x="457200" y="980728"/>
            <a:ext cx="8229600" cy="5616624"/>
          </a:xfrm>
        </p:spPr>
        <p:txBody>
          <a:bodyPr>
            <a:normAutofit fontScale="32500" lnSpcReduction="20000"/>
          </a:bodyPr>
          <a:lstStyle/>
          <a:p>
            <a:pPr marL="0" indent="0">
              <a:buNone/>
            </a:pPr>
            <a:r>
              <a:rPr lang="en-GB" sz="7200" u="sng" dirty="0"/>
              <a:t>Number and Place Value</a:t>
            </a:r>
          </a:p>
          <a:p>
            <a:r>
              <a:rPr lang="en-GB" sz="7200" dirty="0" smtClean="0"/>
              <a:t>Count in multiples of 6, </a:t>
            </a:r>
            <a:r>
              <a:rPr lang="en-GB" sz="7200" dirty="0"/>
              <a:t>7</a:t>
            </a:r>
            <a:r>
              <a:rPr lang="en-GB" sz="7200" dirty="0" smtClean="0"/>
              <a:t>, 9, 25 and 1000</a:t>
            </a:r>
          </a:p>
          <a:p>
            <a:r>
              <a:rPr lang="en-GB" sz="7200" dirty="0" smtClean="0"/>
              <a:t>Count backwards including negative numbers</a:t>
            </a:r>
          </a:p>
          <a:p>
            <a:r>
              <a:rPr lang="en-GB" sz="7200" dirty="0" smtClean="0"/>
              <a:t>Recognise the place value of digits in 4 digit numbers</a:t>
            </a:r>
          </a:p>
          <a:p>
            <a:r>
              <a:rPr lang="en-GB" sz="7200" dirty="0" smtClean="0"/>
              <a:t>Read Roman numerals up to 100</a:t>
            </a:r>
          </a:p>
          <a:p>
            <a:r>
              <a:rPr lang="en-GB" sz="7200" dirty="0" smtClean="0"/>
              <a:t>Order numbers, including those  &gt;100</a:t>
            </a:r>
          </a:p>
          <a:p>
            <a:r>
              <a:rPr lang="en-GB" sz="7200" dirty="0" smtClean="0"/>
              <a:t>Round any number to the nearest 10, 100, 1000</a:t>
            </a:r>
            <a:endParaRPr lang="en-GB" sz="7200" dirty="0"/>
          </a:p>
          <a:p>
            <a:pPr marL="0" indent="0">
              <a:buNone/>
            </a:pPr>
            <a:r>
              <a:rPr lang="en-GB" sz="7200" u="sng" dirty="0"/>
              <a:t>Calculations</a:t>
            </a:r>
          </a:p>
          <a:p>
            <a:r>
              <a:rPr lang="en-GB" sz="7200" dirty="0" smtClean="0"/>
              <a:t>Use standard method of column addition and subtraction for values up to 4 digits</a:t>
            </a:r>
          </a:p>
          <a:p>
            <a:r>
              <a:rPr lang="en-GB" sz="7200" dirty="0" smtClean="0"/>
              <a:t>Solve 2-step problems involving addition and subtraction</a:t>
            </a:r>
          </a:p>
          <a:p>
            <a:r>
              <a:rPr lang="en-GB" sz="7200" dirty="0" smtClean="0">
                <a:solidFill>
                  <a:srgbClr val="FF0000"/>
                </a:solidFill>
              </a:rPr>
              <a:t>Know multiplication and division  facts up to 12 x 12 = 144</a:t>
            </a:r>
          </a:p>
          <a:p>
            <a:r>
              <a:rPr lang="en-GB" sz="7200" dirty="0" smtClean="0"/>
              <a:t>Use knowledge of place value, multiplication facts to solve larger calculations </a:t>
            </a:r>
          </a:p>
          <a:p>
            <a:r>
              <a:rPr lang="en-GB" sz="7200" dirty="0" smtClean="0"/>
              <a:t>Use factor pairs to solve mental calculations </a:t>
            </a:r>
            <a:r>
              <a:rPr lang="en-GB" sz="7200" dirty="0" err="1" smtClean="0"/>
              <a:t>eg</a:t>
            </a:r>
            <a:r>
              <a:rPr lang="en-GB" sz="7200" dirty="0" smtClean="0"/>
              <a:t> 9 x 7 = 3 x 3 x 7</a:t>
            </a:r>
          </a:p>
          <a:p>
            <a:r>
              <a:rPr lang="en-GB" sz="7200" dirty="0" smtClean="0"/>
              <a:t>Use the standard short multiplication (3 digit x 2 digit)</a:t>
            </a:r>
            <a:endParaRPr lang="en-GB" sz="7200" dirty="0"/>
          </a:p>
          <a:p>
            <a:endParaRPr lang="en-GB" dirty="0"/>
          </a:p>
        </p:txBody>
      </p:sp>
    </p:spTree>
    <p:extLst>
      <p:ext uri="{BB962C8B-B14F-4D97-AF65-F5344CB8AC3E}">
        <p14:creationId xmlns:p14="http://schemas.microsoft.com/office/powerpoint/2010/main" val="1234164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1512</Words>
  <Application>Microsoft Office PowerPoint</Application>
  <PresentationFormat>On-screen Show (4:3)</PresentationFormat>
  <Paragraphs>229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Maths Curriculum</vt:lpstr>
      <vt:lpstr>The New Curriculum aims:</vt:lpstr>
      <vt:lpstr>Aims of the new curriculum </vt:lpstr>
      <vt:lpstr>Foundation stage</vt:lpstr>
      <vt:lpstr>Year 1</vt:lpstr>
      <vt:lpstr>Year 2</vt:lpstr>
      <vt:lpstr>End of Key Stage 1 tests</vt:lpstr>
      <vt:lpstr>Year 3</vt:lpstr>
      <vt:lpstr>Year 4</vt:lpstr>
      <vt:lpstr>Year 4 continued</vt:lpstr>
      <vt:lpstr>Year 5</vt:lpstr>
      <vt:lpstr>Year 5 continued</vt:lpstr>
      <vt:lpstr>Year 6</vt:lpstr>
      <vt:lpstr>Year 6 continued</vt:lpstr>
      <vt:lpstr>Year 6 continued</vt:lpstr>
      <vt:lpstr>End of Key Stage 2 tests</vt:lpstr>
      <vt:lpstr>Mathletics</vt:lpstr>
      <vt:lpstr>Other ideas…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Curriculum</dc:title>
  <dc:creator>Vicky Petty</dc:creator>
  <cp:lastModifiedBy>Miller Meirion</cp:lastModifiedBy>
  <cp:revision>15</cp:revision>
  <cp:lastPrinted>2015-11-17T17:42:46Z</cp:lastPrinted>
  <dcterms:created xsi:type="dcterms:W3CDTF">2015-11-17T07:28:05Z</dcterms:created>
  <dcterms:modified xsi:type="dcterms:W3CDTF">2015-11-26T14:27:27Z</dcterms:modified>
</cp:coreProperties>
</file>